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70" r:id="rId9"/>
    <p:sldId id="271" r:id="rId10"/>
    <p:sldId id="272" r:id="rId11"/>
    <p:sldId id="264" r:id="rId12"/>
    <p:sldId id="273" r:id="rId13"/>
    <p:sldId id="266" r:id="rId14"/>
    <p:sldId id="276" r:id="rId15"/>
    <p:sldId id="277" r:id="rId16"/>
    <p:sldId id="279" r:id="rId17"/>
    <p:sldId id="278" r:id="rId18"/>
    <p:sldId id="280" r:id="rId19"/>
    <p:sldId id="267" r:id="rId20"/>
    <p:sldId id="268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2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1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23500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chemeClr val="bg1"/>
                </a:solidFill>
              </a:rPr>
              <a:t>Prepared By: Hafsa Anwaar</a:t>
            </a:r>
          </a:p>
        </p:txBody>
      </p:sp>
      <p:sp>
        <p:nvSpPr>
          <p:cNvPr id="7" name="Text 1"/>
          <p:cNvSpPr/>
          <p:nvPr/>
        </p:nvSpPr>
        <p:spPr>
          <a:xfrm>
            <a:off x="1170432" y="6405372"/>
            <a:ext cx="2602915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NCCS INTERN</a:t>
            </a:r>
            <a:endParaRPr lang="en-US" dirty="0"/>
          </a:p>
        </p:txBody>
      </p:sp>
      <p:sp>
        <p:nvSpPr>
          <p:cNvPr id="8" name="Text 2"/>
          <p:cNvSpPr/>
          <p:nvPr/>
        </p:nvSpPr>
        <p:spPr>
          <a:xfrm>
            <a:off x="1211985" y="3941064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LOLBAS Lab Simulation – Bitsadmin Misuse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3E876-C886-A3A8-5E89-10B7C6A2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645FC7F-FA69-CDBD-4873-B412F7C29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371" y="185080"/>
            <a:ext cx="88008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4 : Execute the simulated initial access (victim action)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VM,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double-click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simulate_initial_access.bat.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Calculator should open.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benign file should be downloaded into Downloads\hello.txt.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AE8D0-465E-208E-59D2-A8DC485F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348" y="2748673"/>
            <a:ext cx="3844966" cy="2689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F802F-66FA-29BB-244E-E8E1B1DE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18" y="6934693"/>
            <a:ext cx="7174073" cy="1170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27A4F-4E34-DBF1-5B2D-3052917D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0" y="3242872"/>
            <a:ext cx="5292416" cy="278477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989FBE7-765A-48B4-48B9-01A305C0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3" y="2335822"/>
            <a:ext cx="652170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Suppose the phishing was crafted and the victim opened this .bat file thinking that it is a non-suspicious file through any email attachment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B5A24EF-34BD-0241-023A-E0295871C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882" y="2331355"/>
            <a:ext cx="65217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As a result the calculator opened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6B7922A-2771-7288-0E2C-6D298A448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903" y="6212577"/>
            <a:ext cx="65217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3.The file got downloaded in the backend (it can be any malicious file that the attacker wants your system to be launched with).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7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76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69464"/>
            <a:ext cx="8293608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160520"/>
            <a:ext cx="8293608" cy="13990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2801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Observing the Lab</a:t>
            </a:r>
            <a:endParaRPr lang="en-US" sz="3840" dirty="0"/>
          </a:p>
        </p:txBody>
      </p:sp>
      <p:sp>
        <p:nvSpPr>
          <p:cNvPr id="9" name="Text 2"/>
          <p:cNvSpPr/>
          <p:nvPr/>
        </p:nvSpPr>
        <p:spPr>
          <a:xfrm>
            <a:off x="914400" y="269748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Event Logs</a:t>
            </a:r>
            <a:endParaRPr lang="en-US" sz="1920" dirty="0"/>
          </a:p>
        </p:txBody>
      </p:sp>
      <p:sp>
        <p:nvSpPr>
          <p:cNvPr id="10" name="Text 3"/>
          <p:cNvSpPr/>
          <p:nvPr/>
        </p:nvSpPr>
        <p:spPr>
          <a:xfrm>
            <a:off x="914400" y="318211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4688 → cmd.exe executed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14400" y="360273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4688 → bitsadmin.exe executed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914400" y="42885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Challenges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914400" y="47731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Trusted Microsoft binaries appear normal.</a:t>
            </a:r>
            <a:endParaRPr lang="en-US" sz="1530" dirty="0"/>
          </a:p>
        </p:txBody>
      </p:sp>
      <p:sp>
        <p:nvSpPr>
          <p:cNvPr id="14" name="Text 7"/>
          <p:cNvSpPr/>
          <p:nvPr/>
        </p:nvSpPr>
        <p:spPr>
          <a:xfrm>
            <a:off x="914400" y="519379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Command line shows unusual parameters.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88AC8-CA16-FF3F-CADB-23C6CC5B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4083266-2268-10BC-0295-B51DD4237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95" y="163965"/>
            <a:ext cx="752641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5: Monitoring the logs for the process</a:t>
            </a:r>
          </a:p>
          <a:p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that the commands were logged (Process Creation 4688):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281C55F-14F8-355D-0BF5-3DF0BB19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66" y="2398582"/>
            <a:ext cx="65217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This log shows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ununsual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 that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was actually used to access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it was actually done through the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exeution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.bat file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196556E-D42A-1D20-5C26-13E2272FE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95" y="3021722"/>
            <a:ext cx="65217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be monitored here that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bitsadmin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worked in the background and opened calculator and then downloaded the file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09BA0-45A7-9CBB-F586-A9A55F23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1" y="3255389"/>
            <a:ext cx="6416077" cy="458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1BB50-F907-52E9-43C1-B740A9F0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69" y="3729303"/>
            <a:ext cx="6572250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2203704"/>
            <a:ext cx="6528816" cy="12984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694176"/>
            <a:ext cx="6528816" cy="12984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203704"/>
            <a:ext cx="6528816" cy="12984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694176"/>
            <a:ext cx="6528816" cy="12984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67" y="5809681"/>
            <a:ext cx="6528816" cy="37490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108813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Detection &amp; Mitigation </a:t>
            </a:r>
            <a:endParaRPr lang="en-US" sz="3260" dirty="0"/>
          </a:p>
        </p:txBody>
      </p:sp>
      <p:sp>
        <p:nvSpPr>
          <p:cNvPr id="14" name="Text 2"/>
          <p:cNvSpPr/>
          <p:nvPr/>
        </p:nvSpPr>
        <p:spPr>
          <a:xfrm>
            <a:off x="868680" y="2286000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Detection with Sigma Rules:</a:t>
            </a:r>
            <a:endParaRPr lang="en-US" sz="1300" dirty="0"/>
          </a:p>
        </p:txBody>
      </p:sp>
      <p:sp>
        <p:nvSpPr>
          <p:cNvPr id="15" name="Text 3"/>
          <p:cNvSpPr/>
          <p:nvPr/>
        </p:nvSpPr>
        <p:spPr>
          <a:xfrm>
            <a:off x="868680" y="2642616"/>
            <a:ext cx="6190488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.yml files flag bitsadmin.exe executed from interactive sessions with /download.</a:t>
            </a:r>
            <a:endParaRPr lang="en-US" sz="1300" dirty="0"/>
          </a:p>
        </p:txBody>
      </p:sp>
      <p:sp>
        <p:nvSpPr>
          <p:cNvPr id="16" name="Text 4"/>
          <p:cNvSpPr/>
          <p:nvPr/>
        </p:nvSpPr>
        <p:spPr>
          <a:xfrm>
            <a:off x="868680" y="3209544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Parent-child process correlation: cmd.exe → bitsadmin.exe.</a:t>
            </a:r>
            <a:endParaRPr lang="en-US" sz="1300" dirty="0"/>
          </a:p>
        </p:txBody>
      </p:sp>
      <p:sp>
        <p:nvSpPr>
          <p:cNvPr id="17" name="Text 5"/>
          <p:cNvSpPr/>
          <p:nvPr/>
        </p:nvSpPr>
        <p:spPr>
          <a:xfrm>
            <a:off x="868680" y="3776472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Preventive Controls:</a:t>
            </a:r>
            <a:endParaRPr lang="en-US" sz="1300" dirty="0"/>
          </a:p>
        </p:txBody>
      </p:sp>
      <p:sp>
        <p:nvSpPr>
          <p:cNvPr id="18" name="Text 6"/>
          <p:cNvSpPr/>
          <p:nvPr/>
        </p:nvSpPr>
        <p:spPr>
          <a:xfrm>
            <a:off x="868680" y="4133088"/>
            <a:ext cx="6190488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AppLocker / WDAC: restrict execution of certain binaries from untrusted locations.</a:t>
            </a:r>
            <a:endParaRPr lang="en-US" sz="1300" dirty="0"/>
          </a:p>
        </p:txBody>
      </p:sp>
      <p:sp>
        <p:nvSpPr>
          <p:cNvPr id="19" name="Text 7"/>
          <p:cNvSpPr/>
          <p:nvPr/>
        </p:nvSpPr>
        <p:spPr>
          <a:xfrm>
            <a:off x="868680" y="4690872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User education: awareness of suspicious files and attachments.</a:t>
            </a:r>
            <a:endParaRPr lang="en-US" sz="1300" dirty="0"/>
          </a:p>
        </p:txBody>
      </p:sp>
      <p:sp>
        <p:nvSpPr>
          <p:cNvPr id="24" name="Text 12"/>
          <p:cNvSpPr/>
          <p:nvPr/>
        </p:nvSpPr>
        <p:spPr>
          <a:xfrm>
            <a:off x="7580376" y="2286000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Behavioral &amp; Contextual Detection:</a:t>
            </a:r>
            <a:endParaRPr lang="en-US" sz="1300" dirty="0"/>
          </a:p>
        </p:txBody>
      </p:sp>
      <p:sp>
        <p:nvSpPr>
          <p:cNvPr id="25" name="Text 13"/>
          <p:cNvSpPr/>
          <p:nvPr/>
        </p:nvSpPr>
        <p:spPr>
          <a:xfrm>
            <a:off x="7580376" y="2642616"/>
            <a:ext cx="6190488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Monitor unusual network connections initiated by trusted Windows binaries.</a:t>
            </a:r>
            <a:endParaRPr lang="en-US" sz="1300" dirty="0"/>
          </a:p>
        </p:txBody>
      </p:sp>
      <p:sp>
        <p:nvSpPr>
          <p:cNvPr id="26" name="Text 14"/>
          <p:cNvSpPr/>
          <p:nvPr/>
        </p:nvSpPr>
        <p:spPr>
          <a:xfrm>
            <a:off x="7580376" y="3209544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Track downloads to unexpected file paths or locations.</a:t>
            </a:r>
            <a:endParaRPr lang="en-US" sz="1300" dirty="0"/>
          </a:p>
        </p:txBody>
      </p:sp>
      <p:sp>
        <p:nvSpPr>
          <p:cNvPr id="27" name="Text 15"/>
          <p:cNvSpPr/>
          <p:nvPr/>
        </p:nvSpPr>
        <p:spPr>
          <a:xfrm>
            <a:off x="7580376" y="3776472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Implementation Note:</a:t>
            </a:r>
            <a:endParaRPr lang="en-US" sz="1300" dirty="0"/>
          </a:p>
        </p:txBody>
      </p:sp>
      <p:sp>
        <p:nvSpPr>
          <p:cNvPr id="28" name="Text 16"/>
          <p:cNvSpPr/>
          <p:nvPr/>
        </p:nvSpPr>
        <p:spPr>
          <a:xfrm>
            <a:off x="7580376" y="4133088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Sigma rules ready for SIEM deployment (Azure Sentinel, Splunk, Elastic).</a:t>
            </a:r>
            <a:endParaRPr lang="en-US" sz="1300" dirty="0"/>
          </a:p>
        </p:txBody>
      </p:sp>
      <p:sp>
        <p:nvSpPr>
          <p:cNvPr id="29" name="Text 17"/>
          <p:cNvSpPr/>
          <p:nvPr/>
        </p:nvSpPr>
        <p:spPr>
          <a:xfrm>
            <a:off x="7580376" y="4489704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Lab demonstrates conceptual detection logic without live deployment.</a:t>
            </a:r>
            <a:endParaRPr lang="en-US" sz="1300" dirty="0"/>
          </a:p>
        </p:txBody>
      </p:sp>
      <p:sp>
        <p:nvSpPr>
          <p:cNvPr id="31" name="Text 19"/>
          <p:cNvSpPr/>
          <p:nvPr/>
        </p:nvSpPr>
        <p:spPr>
          <a:xfrm>
            <a:off x="5462208" y="5891977"/>
            <a:ext cx="61904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Sigma rules are platform-agnostic and show readiness for real deployment.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AB57A-E092-18DB-BF23-DCC508BDD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032" y="147012"/>
            <a:ext cx="10466327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1.0 Detecting PowerShell Download via CMD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PowerShell File Download via CMD (Invoke-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WebRequest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It Detects: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cmd.exe spawning powershell.exe to download files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Invoke-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(or aliases like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iwr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curl).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 detects downloads via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System.Net.WebClient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DownloadFile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 or Start-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BitsTransfer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It Matters: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Attackers can use PowerShell to download payloads stealthily.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parent-child correlation (cmd.exe → powershell.exe) helps distinguish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malicious 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normal PowerShell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Logic (Sigma YAML):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4688 (process creation)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NewProcessName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powershell.exe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ParentProcessName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cmd.exe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CommandLine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contains download commands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 Level: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1ADFC-5649-8721-1C77-DA7020AC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42" y="3680748"/>
            <a:ext cx="9838481" cy="42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EDCB7-BFC8-CB8B-C207-1DEF2373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B722EF1-3A63-86DA-09D0-93360DC15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211" y="44748"/>
            <a:ext cx="8270213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Bitsadmin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 Download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Bitsadmin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 Download via CMD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It Detects: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cmd.exe launching bitsadmin.exe to download files from external sources.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 LOLBAS misuse for stealthy staging or payload downloads.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It Matters: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bitsadmin.exe is a legitimate Microsoft binary; attackers exploit it to bypass traditional defenses.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Detecting parent-child process chain helps distinguish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malicious vs normal use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Logic (Sigma YAML):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4688 (process creation)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NewProcessName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bitsadmin.exe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ParentProcessName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cmd.exe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CommandLine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contains /transfer or /download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 Level: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3030B-A822-589A-65E6-6BC8DD3E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62" y="3541897"/>
            <a:ext cx="8091910" cy="4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B95F8-3AEC-81B4-69EF-3C896D6E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01FBE1-D776-5D32-BB42-E683CF9A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090" y="197823"/>
            <a:ext cx="8671926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1.2 PowerShell Network Download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PowerShell Network Download via Network Commands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It Detects: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PowerShell downloading files via network commands: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Invoke-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iwr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curl,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System.Net.WebClient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DownloadFile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 Start-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BitsTransfer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Parent process could be cmd.exe or other scripts.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It Matters: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PowerShell is often used in red-team operations to download payloads without touching disk.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Detecting this activity early helps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 malware execution and lateral movement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 Logic (Sigma YAML):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4688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NewProcessName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powershell.exe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CommandLine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contains network download functions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Optional parent correlation: cmd.exe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 Level: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High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CFEFE-EAFA-BE81-F286-113D0DA2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96" y="3877520"/>
            <a:ext cx="7065104" cy="4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1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0089-C5F1-8698-7663-5B19FB87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863DEC5-6981-6F6E-675B-747CFBA70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065" y="289124"/>
            <a:ext cx="801027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Converting these sigma rules to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counter measure in real world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Purpose of Conversion: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Sigma rules are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platform-independent templates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Converting to JSON makes them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ready to import into Azure Sentinel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custom detection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Enables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real-world SIEM monitoring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malicious activity, even if the lab is local.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converted three Sigma rules into JSON: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win_bitsadmin_download.json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win_powershell_iwr_from_cmd.json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win_powershell_network_download.json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238DE-9B92-FC79-88F9-4561E00B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349" y="3034419"/>
            <a:ext cx="7106856" cy="2066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2A9BD-02E0-BF42-B681-2325980B0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27" y="6675089"/>
            <a:ext cx="81343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E7631B-5404-30DC-E937-81F6F764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77" y="5387831"/>
            <a:ext cx="81534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69D99B-8EE2-9926-1D1A-4BA26A8A0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128" y="5999480"/>
            <a:ext cx="8134350" cy="34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9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4C7A-5E26-5697-BF8B-C9440D25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557FE6E-D749-5A5C-68F9-F2F8368B9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367" y="247036"/>
            <a:ext cx="1028518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Converted KQL &amp; SPL Queries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Sigma → KQL / SPL Conversion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Conversion: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KQL (Kusto Query Language) is used in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Sentinel / Log Analytics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 (Search Processing Language) is used in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Splunk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Converting Sigma rules into these formats allows the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detection logic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applied across multiple SIEM platforms.</a:t>
            </a: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This Helps in Countermeasures: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monitoring and alerting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suspicious LOLBAS activity.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Detects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parent-child process chains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abnormal command-line behavior.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security teams to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faster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attacks in production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F984B-EE24-A584-AE21-71167A21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65" y="3283242"/>
            <a:ext cx="6356535" cy="4272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08B8E-A4BB-2D27-A166-44F5D017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936" y="3283242"/>
            <a:ext cx="5764475" cy="42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74520"/>
            <a:ext cx="6556248" cy="10972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36392"/>
            <a:ext cx="6556248" cy="13075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640" y="1874520"/>
            <a:ext cx="6556248" cy="10972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640" y="3136392"/>
            <a:ext cx="6556248" cy="13075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968" y="2569464"/>
            <a:ext cx="6163056" cy="210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68" y="3831336"/>
            <a:ext cx="6163056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8664" y="2569464"/>
            <a:ext cx="6163056" cy="21031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8664" y="3831336"/>
            <a:ext cx="6163056" cy="42062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" y="2057400"/>
            <a:ext cx="365760" cy="36576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" y="3319272"/>
            <a:ext cx="365760" cy="36576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376" y="2057400"/>
            <a:ext cx="365760" cy="36576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0376" y="3319272"/>
            <a:ext cx="365760" cy="36576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85800" y="777240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Conclusion</a:t>
            </a:r>
            <a:endParaRPr lang="en-US" sz="3260" dirty="0"/>
          </a:p>
        </p:txBody>
      </p:sp>
      <p:sp>
        <p:nvSpPr>
          <p:cNvPr id="22" name="Text 2"/>
          <p:cNvSpPr/>
          <p:nvPr/>
        </p:nvSpPr>
        <p:spPr>
          <a:xfrm>
            <a:off x="987552" y="2084832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630" dirty="0"/>
          </a:p>
        </p:txBody>
      </p:sp>
      <p:sp>
        <p:nvSpPr>
          <p:cNvPr id="23" name="Text 3"/>
          <p:cNvSpPr/>
          <p:nvPr/>
        </p:nvSpPr>
        <p:spPr>
          <a:xfrm>
            <a:off x="886968" y="2569464"/>
            <a:ext cx="616305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LOLBAS abuse enables stealthy attacker activity.</a:t>
            </a:r>
            <a:endParaRPr lang="en-US" sz="1300" dirty="0"/>
          </a:p>
        </p:txBody>
      </p:sp>
      <p:sp>
        <p:nvSpPr>
          <p:cNvPr id="24" name="Text 4"/>
          <p:cNvSpPr/>
          <p:nvPr/>
        </p:nvSpPr>
        <p:spPr>
          <a:xfrm>
            <a:off x="987552" y="3346704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630" dirty="0"/>
          </a:p>
        </p:txBody>
      </p:sp>
      <p:sp>
        <p:nvSpPr>
          <p:cNvPr id="25" name="Text 5"/>
          <p:cNvSpPr/>
          <p:nvPr/>
        </p:nvSpPr>
        <p:spPr>
          <a:xfrm>
            <a:off x="886968" y="3831336"/>
            <a:ext cx="616305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Detection requires behavioral &amp; contextual monitoring.</a:t>
            </a:r>
            <a:endParaRPr lang="en-US" sz="1300" dirty="0"/>
          </a:p>
        </p:txBody>
      </p:sp>
      <p:sp>
        <p:nvSpPr>
          <p:cNvPr id="32" name="Text 12"/>
          <p:cNvSpPr/>
          <p:nvPr/>
        </p:nvSpPr>
        <p:spPr>
          <a:xfrm>
            <a:off x="7708392" y="2084832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630" dirty="0"/>
          </a:p>
        </p:txBody>
      </p:sp>
      <p:sp>
        <p:nvSpPr>
          <p:cNvPr id="33" name="Text 13"/>
          <p:cNvSpPr/>
          <p:nvPr/>
        </p:nvSpPr>
        <p:spPr>
          <a:xfrm>
            <a:off x="7598664" y="2569464"/>
            <a:ext cx="616305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Safe lab demonstrates bitsadmin.exe misuse.</a:t>
            </a:r>
            <a:endParaRPr lang="en-US" sz="1300" dirty="0"/>
          </a:p>
        </p:txBody>
      </p:sp>
      <p:sp>
        <p:nvSpPr>
          <p:cNvPr id="34" name="Text 14"/>
          <p:cNvSpPr/>
          <p:nvPr/>
        </p:nvSpPr>
        <p:spPr>
          <a:xfrm>
            <a:off x="7708392" y="3346704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1630" dirty="0"/>
          </a:p>
        </p:txBody>
      </p:sp>
      <p:sp>
        <p:nvSpPr>
          <p:cNvPr id="35" name="Text 15"/>
          <p:cNvSpPr/>
          <p:nvPr/>
        </p:nvSpPr>
        <p:spPr>
          <a:xfrm>
            <a:off x="7598664" y="3831336"/>
            <a:ext cx="6163056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Mitigation: conceptual Sigma rules, AppLocker/WDAC, network monitoring, and user awareness.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87952"/>
            <a:ext cx="4306824" cy="13807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360" y="4187952"/>
            <a:ext cx="4306824" cy="13807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920" y="4187952"/>
            <a:ext cx="4306824" cy="138074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12" y="4919472"/>
            <a:ext cx="3895344" cy="4389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12" y="6912864"/>
            <a:ext cx="6135624" cy="21945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672" y="4919472"/>
            <a:ext cx="3895344" cy="43891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952" y="6912864"/>
            <a:ext cx="6135624" cy="2194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7232" y="4919472"/>
            <a:ext cx="3895344" cy="43891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4379976"/>
            <a:ext cx="384048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8384" y="4379976"/>
            <a:ext cx="384048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8944" y="4379976"/>
            <a:ext cx="384048" cy="384048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3026664"/>
            <a:ext cx="13267944" cy="557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31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Objectives</a:t>
            </a:r>
            <a:endParaRPr lang="en-US" sz="3450" dirty="0"/>
          </a:p>
        </p:txBody>
      </p:sp>
      <p:sp>
        <p:nvSpPr>
          <p:cNvPr id="20" name="Text 1"/>
          <p:cNvSpPr/>
          <p:nvPr/>
        </p:nvSpPr>
        <p:spPr>
          <a:xfrm>
            <a:off x="685800" y="3776472"/>
            <a:ext cx="13267944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Content:</a:t>
            </a:r>
            <a:endParaRPr lang="en-US" sz="1380" dirty="0"/>
          </a:p>
        </p:txBody>
      </p:sp>
      <p:sp>
        <p:nvSpPr>
          <p:cNvPr id="21" name="Text 2"/>
          <p:cNvSpPr/>
          <p:nvPr/>
        </p:nvSpPr>
        <p:spPr>
          <a:xfrm>
            <a:off x="1005840" y="4416552"/>
            <a:ext cx="12801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720" dirty="0"/>
          </a:p>
        </p:txBody>
      </p:sp>
      <p:sp>
        <p:nvSpPr>
          <p:cNvPr id="22" name="Text 3"/>
          <p:cNvSpPr/>
          <p:nvPr/>
        </p:nvSpPr>
        <p:spPr>
          <a:xfrm>
            <a:off x="896112" y="4919472"/>
            <a:ext cx="389534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Understand LOLBAS (Living Off the Land Binaries &amp; Scripts).</a:t>
            </a:r>
            <a:endParaRPr lang="en-US" sz="1380" dirty="0"/>
          </a:p>
        </p:txBody>
      </p:sp>
      <p:sp>
        <p:nvSpPr>
          <p:cNvPr id="26" name="Text 7"/>
          <p:cNvSpPr/>
          <p:nvPr/>
        </p:nvSpPr>
        <p:spPr>
          <a:xfrm>
            <a:off x="5486400" y="4416552"/>
            <a:ext cx="12801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720" dirty="0"/>
          </a:p>
        </p:txBody>
      </p:sp>
      <p:sp>
        <p:nvSpPr>
          <p:cNvPr id="27" name="Text 8"/>
          <p:cNvSpPr/>
          <p:nvPr/>
        </p:nvSpPr>
        <p:spPr>
          <a:xfrm>
            <a:off x="5376672" y="4919472"/>
            <a:ext cx="389534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Simulate red-team activity using bitsadmin.exe.</a:t>
            </a:r>
            <a:endParaRPr lang="en-US" sz="1380" dirty="0"/>
          </a:p>
        </p:txBody>
      </p:sp>
      <p:sp>
        <p:nvSpPr>
          <p:cNvPr id="30" name="Text 11"/>
          <p:cNvSpPr/>
          <p:nvPr/>
        </p:nvSpPr>
        <p:spPr>
          <a:xfrm>
            <a:off x="9966960" y="4416552"/>
            <a:ext cx="12801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70"/>
              </a:lnSpc>
              <a:buNone/>
            </a:pPr>
            <a:r>
              <a:rPr lang="en-US" sz="172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720" dirty="0"/>
          </a:p>
        </p:txBody>
      </p:sp>
      <p:sp>
        <p:nvSpPr>
          <p:cNvPr id="31" name="Text 12"/>
          <p:cNvSpPr/>
          <p:nvPr/>
        </p:nvSpPr>
        <p:spPr>
          <a:xfrm>
            <a:off x="9857232" y="4919472"/>
            <a:ext cx="3895344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Analyze detection challenges and propose mitigation strategies.</a:t>
            </a:r>
            <a:endParaRPr lang="en-US" sz="138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8" y="-9144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040" y="1043198"/>
            <a:ext cx="8293608" cy="694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040" y="1973889"/>
            <a:ext cx="8293608" cy="6949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040" y="3014885"/>
            <a:ext cx="8293608" cy="6949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873057" y="3566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What is LOLBAS?</a:t>
            </a:r>
            <a:endParaRPr lang="en-US" sz="3840" dirty="0"/>
          </a:p>
        </p:txBody>
      </p:sp>
      <p:sp>
        <p:nvSpPr>
          <p:cNvPr id="10" name="Text 2"/>
          <p:cNvSpPr/>
          <p:nvPr/>
        </p:nvSpPr>
        <p:spPr>
          <a:xfrm>
            <a:off x="4575155" y="1279755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Legitimate binaries/scripts misused for malicious purposes.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4575155" y="2282725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Examples: bitsadmin.exe, mshta.exe, certutil.exe.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4575155" y="31830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Risks: Evades antivirus and EDR due to trusted Windows signature.</a:t>
            </a:r>
            <a:endParaRPr lang="en-US" sz="153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55186C-4842-B081-6181-395D2C7D5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394" y="3998653"/>
            <a:ext cx="8021254" cy="3874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883664"/>
            <a:ext cx="8266176" cy="11247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191256"/>
            <a:ext cx="8266176" cy="11247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498848"/>
            <a:ext cx="8266176" cy="18013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39696"/>
            <a:ext cx="8293608" cy="8869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447288"/>
            <a:ext cx="8293608" cy="8869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754880"/>
            <a:ext cx="8293608" cy="1554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066544"/>
            <a:ext cx="8293608" cy="109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3374136"/>
            <a:ext cx="8293608" cy="109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81728"/>
            <a:ext cx="8293608" cy="10972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9432" y="1883664"/>
            <a:ext cx="475488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9432" y="3191256"/>
            <a:ext cx="475488" cy="4754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9432" y="4498848"/>
            <a:ext cx="475488" cy="475488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832104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Selected Binary: Bitsadmin.exe</a:t>
            </a:r>
            <a:endParaRPr lang="en-US" sz="3070" dirty="0"/>
          </a:p>
        </p:txBody>
      </p:sp>
      <p:sp>
        <p:nvSpPr>
          <p:cNvPr id="19" name="Text 2"/>
          <p:cNvSpPr/>
          <p:nvPr/>
        </p:nvSpPr>
        <p:spPr>
          <a:xfrm>
            <a:off x="868680" y="2478024"/>
            <a:ext cx="792784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Intended Function: Manage Background Intelligent Transfer Service (BITS) jobs.</a:t>
            </a:r>
            <a:endParaRPr lang="en-US" sz="1220" dirty="0"/>
          </a:p>
        </p:txBody>
      </p:sp>
      <p:sp>
        <p:nvSpPr>
          <p:cNvPr id="20" name="Text 3"/>
          <p:cNvSpPr/>
          <p:nvPr/>
        </p:nvSpPr>
        <p:spPr>
          <a:xfrm>
            <a:off x="868680" y="3785616"/>
            <a:ext cx="792784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LOLBAS Misuse: Download remote files from attacker-controlled server.</a:t>
            </a:r>
            <a:endParaRPr lang="en-US" sz="1220" dirty="0"/>
          </a:p>
        </p:txBody>
      </p:sp>
      <p:sp>
        <p:nvSpPr>
          <p:cNvPr id="21" name="Text 4"/>
          <p:cNvSpPr/>
          <p:nvPr/>
        </p:nvSpPr>
        <p:spPr>
          <a:xfrm>
            <a:off x="4764024" y="1947672"/>
            <a:ext cx="13716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840" dirty="0"/>
          </a:p>
        </p:txBody>
      </p:sp>
      <p:sp>
        <p:nvSpPr>
          <p:cNvPr id="22" name="Text 5"/>
          <p:cNvSpPr/>
          <p:nvPr/>
        </p:nvSpPr>
        <p:spPr>
          <a:xfrm>
            <a:off x="868680" y="5093208"/>
            <a:ext cx="792784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MITRE ATT&amp;CK Techniques:</a:t>
            </a:r>
            <a:endParaRPr lang="en-US" sz="1220" dirty="0"/>
          </a:p>
        </p:txBody>
      </p:sp>
      <p:sp>
        <p:nvSpPr>
          <p:cNvPr id="23" name="Text 6"/>
          <p:cNvSpPr/>
          <p:nvPr/>
        </p:nvSpPr>
        <p:spPr>
          <a:xfrm>
            <a:off x="868680" y="5431536"/>
            <a:ext cx="792784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T1105: Ingress Tool Transfer</a:t>
            </a:r>
            <a:endParaRPr lang="en-US" sz="1220" dirty="0"/>
          </a:p>
        </p:txBody>
      </p:sp>
      <p:sp>
        <p:nvSpPr>
          <p:cNvPr id="24" name="Text 7"/>
          <p:cNvSpPr/>
          <p:nvPr/>
        </p:nvSpPr>
        <p:spPr>
          <a:xfrm>
            <a:off x="4764024" y="3255264"/>
            <a:ext cx="13716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840" dirty="0"/>
          </a:p>
        </p:txBody>
      </p:sp>
      <p:sp>
        <p:nvSpPr>
          <p:cNvPr id="25" name="Text 8"/>
          <p:cNvSpPr/>
          <p:nvPr/>
        </p:nvSpPr>
        <p:spPr>
          <a:xfrm>
            <a:off x="868680" y="5769864"/>
            <a:ext cx="792784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T1218: Signed Binary Proxy Execution</a:t>
            </a:r>
            <a:endParaRPr lang="en-US" sz="1220" dirty="0"/>
          </a:p>
        </p:txBody>
      </p:sp>
      <p:sp>
        <p:nvSpPr>
          <p:cNvPr id="27" name="Text 10"/>
          <p:cNvSpPr/>
          <p:nvPr/>
        </p:nvSpPr>
        <p:spPr>
          <a:xfrm>
            <a:off x="4764024" y="4562856"/>
            <a:ext cx="13716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10"/>
              </a:lnSpc>
              <a:buNone/>
            </a:pPr>
            <a:r>
              <a:rPr lang="en-US" sz="18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8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01952"/>
            <a:ext cx="8293608" cy="795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843784"/>
            <a:ext cx="8293608" cy="7955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94760"/>
            <a:ext cx="8293608" cy="7955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901952"/>
            <a:ext cx="109728" cy="7955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843784"/>
            <a:ext cx="109728" cy="7955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794760"/>
            <a:ext cx="109728" cy="795528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868680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Lab Setup</a:t>
            </a:r>
            <a:endParaRPr lang="en-US" sz="3070" dirty="0"/>
          </a:p>
        </p:txBody>
      </p:sp>
      <p:sp>
        <p:nvSpPr>
          <p:cNvPr id="14" name="Text 2"/>
          <p:cNvSpPr/>
          <p:nvPr/>
        </p:nvSpPr>
        <p:spPr>
          <a:xfrm>
            <a:off x="923544" y="2002536"/>
            <a:ext cx="78729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</a:rPr>
              <a:t>Victim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923544" y="2386584"/>
            <a:ext cx="78729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Windows 10 Pro Virtual Machine.</a:t>
            </a:r>
            <a:endParaRPr lang="en-US" sz="1220" dirty="0"/>
          </a:p>
        </p:txBody>
      </p:sp>
      <p:sp>
        <p:nvSpPr>
          <p:cNvPr id="16" name="Text 4"/>
          <p:cNvSpPr/>
          <p:nvPr/>
        </p:nvSpPr>
        <p:spPr>
          <a:xfrm>
            <a:off x="923544" y="2953512"/>
            <a:ext cx="78729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</a:rPr>
              <a:t>Attacker</a:t>
            </a:r>
            <a:endParaRPr lang="en-US" sz="1530" dirty="0"/>
          </a:p>
        </p:txBody>
      </p:sp>
      <p:sp>
        <p:nvSpPr>
          <p:cNvPr id="17" name="Text 5"/>
          <p:cNvSpPr/>
          <p:nvPr/>
        </p:nvSpPr>
        <p:spPr>
          <a:xfrm>
            <a:off x="923544" y="3337560"/>
            <a:ext cx="78729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Windows 10 Pro Host Machine.</a:t>
            </a:r>
            <a:endParaRPr lang="en-US" sz="1220" dirty="0"/>
          </a:p>
        </p:txBody>
      </p:sp>
      <p:sp>
        <p:nvSpPr>
          <p:cNvPr id="18" name="Text 6"/>
          <p:cNvSpPr/>
          <p:nvPr/>
        </p:nvSpPr>
        <p:spPr>
          <a:xfrm>
            <a:off x="923544" y="3904488"/>
            <a:ext cx="78729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Tools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923544" y="4288536"/>
            <a:ext cx="78729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bitsadmin.exe, calc.exe, hello.txt,simulate_initial_access.bat, .</a:t>
            </a:r>
            <a:r>
              <a:rPr lang="en-US" sz="1220" dirty="0" err="1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yml</a:t>
            </a:r>
            <a:r>
              <a:rPr lang="en-US" sz="122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files,  sigma-cli</a:t>
            </a: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37944"/>
            <a:ext cx="8293608" cy="978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53512"/>
            <a:ext cx="8293608" cy="9784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78224"/>
            <a:ext cx="8293608" cy="9784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2304288"/>
            <a:ext cx="8238744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3419856"/>
            <a:ext cx="8238744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4544568"/>
            <a:ext cx="8238744" cy="475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1847088"/>
            <a:ext cx="8266176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88" y="2971800"/>
            <a:ext cx="8266176" cy="4754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4087368"/>
            <a:ext cx="8266176" cy="475488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85800" y="868680"/>
            <a:ext cx="8293608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8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Simulation Workflow</a:t>
            </a:r>
            <a:endParaRPr lang="en-US" sz="2880" dirty="0"/>
          </a:p>
        </p:txBody>
      </p:sp>
      <p:sp>
        <p:nvSpPr>
          <p:cNvPr id="19" name="Text 2"/>
          <p:cNvSpPr/>
          <p:nvPr/>
        </p:nvSpPr>
        <p:spPr>
          <a:xfrm>
            <a:off x="859536" y="2450592"/>
            <a:ext cx="7946136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executes batch file (simulate_initial_access.bat).</a:t>
            </a:r>
            <a:endParaRPr lang="en-US" sz="1150" dirty="0"/>
          </a:p>
        </p:txBody>
      </p:sp>
      <p:sp>
        <p:nvSpPr>
          <p:cNvPr id="20" name="Text 3"/>
          <p:cNvSpPr/>
          <p:nvPr/>
        </p:nvSpPr>
        <p:spPr>
          <a:xfrm>
            <a:off x="859536" y="3566160"/>
            <a:ext cx="7946136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Batch runs calc.exe (benign indicator).</a:t>
            </a:r>
            <a:endParaRPr lang="en-US" sz="1150" dirty="0"/>
          </a:p>
        </p:txBody>
      </p:sp>
      <p:sp>
        <p:nvSpPr>
          <p:cNvPr id="21" name="Text 4"/>
          <p:cNvSpPr/>
          <p:nvPr/>
        </p:nvSpPr>
        <p:spPr>
          <a:xfrm>
            <a:off x="859536" y="4690872"/>
            <a:ext cx="7946136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E2CACA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Batch runs bitsadmin.exe to download hello.txt.</a:t>
            </a:r>
            <a:endParaRPr lang="en-US" sz="1150" dirty="0"/>
          </a:p>
        </p:txBody>
      </p:sp>
      <p:sp>
        <p:nvSpPr>
          <p:cNvPr id="22" name="Text 5"/>
          <p:cNvSpPr/>
          <p:nvPr/>
        </p:nvSpPr>
        <p:spPr>
          <a:xfrm>
            <a:off x="4782312" y="1947672"/>
            <a:ext cx="1097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1440" dirty="0"/>
          </a:p>
        </p:txBody>
      </p:sp>
      <p:sp>
        <p:nvSpPr>
          <p:cNvPr id="24" name="Text 7"/>
          <p:cNvSpPr/>
          <p:nvPr/>
        </p:nvSpPr>
        <p:spPr>
          <a:xfrm>
            <a:off x="4782312" y="3072384"/>
            <a:ext cx="1097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1440" dirty="0"/>
          </a:p>
        </p:txBody>
      </p:sp>
      <p:sp>
        <p:nvSpPr>
          <p:cNvPr id="27" name="Text 10"/>
          <p:cNvSpPr/>
          <p:nvPr/>
        </p:nvSpPr>
        <p:spPr>
          <a:xfrm>
            <a:off x="4782312" y="4187952"/>
            <a:ext cx="1097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99CB4AE-9C12-C5BB-C26D-FCF38B55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443" y="271694"/>
            <a:ext cx="1172515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1: Creating a Simple File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first created a file named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my Windows host machine.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file contained a short text message which I planned to use as a payload for my simulation.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6232C-82B5-15DD-27A2-8CD03556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43" y="2149760"/>
            <a:ext cx="11506973" cy="51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8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7242-1929-6978-C8B3-5B7324CB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9335B0-86B1-6B63-FB4D-358C1628E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043" y="210477"/>
            <a:ext cx="114345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2: Hosting the File on a Local Server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Next, I hosted the hello.txt file on my local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verified that the file was accessible by opening my web browser and navigating to http://&lt;server-ip&gt;/hello.txt.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expected, I could see the contents of the file in the browser.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5CF47-4B87-1E0A-4D8D-8587478F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25"/>
          <a:stretch>
            <a:fillRect/>
          </a:stretch>
        </p:blipFill>
        <p:spPr>
          <a:xfrm>
            <a:off x="2934182" y="2534855"/>
            <a:ext cx="9062977" cy="4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586A-79D5-8F3C-9E7E-D3D7040C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FB4D59-32A8-E308-6AF5-73A4827F0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637" y="252411"/>
            <a:ext cx="11122468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3: Create a benign “initial access” payload on the VM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created a small batch file that simulates a user double-clicking a malicious attachment. It will: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Launch calc.exe (harmless visible indication),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bitsadmin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download hello.txt from your host — this simulates payload staging via a LOLBAS binary.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the batch file inside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(for example on the Desktop):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Notepad in the VM and paste: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171E6-2ED1-D8BA-B28F-8F7E3812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3" y="2745401"/>
            <a:ext cx="7519455" cy="5009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C5A6F8-EF68-FEEF-B8FD-57E9758BC7F8}"/>
              </a:ext>
            </a:extLst>
          </p:cNvPr>
          <p:cNvSpPr/>
          <p:nvPr/>
        </p:nvSpPr>
        <p:spPr>
          <a:xfrm>
            <a:off x="9109277" y="4513544"/>
            <a:ext cx="833376" cy="1742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1335</Words>
  <Application>Microsoft Office PowerPoint</Application>
  <PresentationFormat>Custom</PresentationFormat>
  <Paragraphs>173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Unicode MS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Hafsa</cp:lastModifiedBy>
  <cp:revision>3</cp:revision>
  <dcterms:created xsi:type="dcterms:W3CDTF">2025-08-28T02:20:37Z</dcterms:created>
  <dcterms:modified xsi:type="dcterms:W3CDTF">2025-09-02T19:51:37Z</dcterms:modified>
</cp:coreProperties>
</file>